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3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EACA-11A0-406D-BF2C-254E90686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2032F-1F0C-4C11-AF43-3EC2E7FCF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3305-B582-4D79-8C37-304607E5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ED082-34C9-40A4-95B1-A45C04B6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37428-CEC1-4590-BE35-9B45A178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D621-F7C8-445C-B926-981B3D63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63531-F257-4CC6-BAF1-6E9C2ACC4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DB0F-A078-4237-AF73-A21AC784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728BA-C6DB-4117-B8BA-9B1A18F3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47E8-F043-4D1D-B852-1C1BCEDE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05651-52AE-4DD4-8F3B-66FE44D9E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E9434-8AA0-461C-9085-9435CA784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DF33-D31B-4E1C-B408-DD61970D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94BB4-CCC2-4D25-B93F-643EFC4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ABF52-3196-4EE8-9702-6DC94FBE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9535-9E8B-44B5-975E-8870B186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2B1F3-588A-43A4-BC6B-0C14D409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C93E6-8FC0-4C3F-9953-4F8A904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346B5-6C5E-439D-BE3D-A0FC1B6F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E7EFB-39D4-44E7-9FEF-8EA6BF5A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5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FFB0-34B5-43E4-8775-862590C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A4ED2-1B1F-4DAA-AA6E-80F80C6D5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EE800-CC16-4C10-8F47-386A7DCB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DF2D8-9896-4BFC-968E-86D35740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0E83-419F-4778-89D3-9C6D8116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4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DC2-FC95-43D0-BA60-85130860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FB95-EF82-4A98-A42B-A649C2A72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F0FF8-A98F-430E-AA2A-85C4F9D8B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25E70-A80C-4242-8592-B2BF28B8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6D4-1B3C-4005-A988-0AFBBAB6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A857E-8359-4C3E-A5D4-C3438C9D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72E2-FC8F-4EE9-8BC8-090CAFB9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4CFA9-2C65-4641-B6A2-1DAB5EBE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911C4-FAC4-45E9-A7DE-810A33B33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C20DA-5D80-4302-B1B4-3554C6907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5C78A-6258-40BB-A959-32028DF30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C03FE-34A2-4F6C-8B10-A3DDD5D9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87590-0E1B-4583-9B13-410B46F0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7C90F-2CE6-4D28-A89B-E8004B8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2265-F67B-4A4E-BA2D-D090179C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397DE-9693-457E-BD77-0BCF91D8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4EAE4-DF98-4605-8D9B-22BABF37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0BB3-52A3-41E1-A27E-7269E56B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38023-5089-4B8A-BC72-C65D9ABF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A45B7-CB2E-47FC-B73A-C20B7FD2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E8D96-9B6C-4CED-A21C-8CB64A5F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9C29-1194-411B-9C50-D6FD5EC8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DF7C7-477C-4E20-A9E9-9D4EE757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B444F-06A6-48F4-924D-1E5081212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BECD1-87D1-4CD3-A42B-35BA4C03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8AA66-4472-43FD-B15B-B7079407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C460B-A55D-4AB8-A4D0-297E267D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3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2592-7E54-47F3-A81F-C66CB86A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81B26-632F-4C6F-BFA8-DEF0EBBE0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02D05-7FCA-4581-876F-C45D20D54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A55D0-2D00-478B-B4CB-65D7D031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C11A1-0A58-434E-A53D-40185946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334E5-8E06-412E-9667-E8EA8608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8FE0D-A24F-4B89-8693-AC6C5EB0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5BD98-2416-4EBD-B780-AB4942E8B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E13B9-A4A1-4A4E-AF33-52BF9F5C0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C8DF-BAE1-4134-856B-7B343119006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8A3DC-BCC3-40B6-A999-9AD9D40E4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84F41-B012-4886-8628-26F035650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CBC0A-24EF-45FA-8DB4-8C107C0B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9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uleimanTaiwo/Nigeria-Electricity-System-Analysis.git" TargetMode="External"/><Relationship Id="rId2" Type="http://schemas.openxmlformats.org/officeDocument/2006/relationships/hyperlink" Target="https://www.linkedin.com/in/suleimantaiw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E901-5A82-42E2-BBDF-AF850CA1A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9077" y="1002390"/>
            <a:ext cx="5431657" cy="9761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Nigeria Electricity System Analysis (2000–2024)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39BEF-198A-4C99-857A-CA166E2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150" y="3957143"/>
            <a:ext cx="5703904" cy="165576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Prepared by: </a:t>
            </a:r>
            <a:r>
              <a:rPr lang="en-US" sz="20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Suleiman Taiwo – Energy Data &amp; Metering Analyst</a:t>
            </a:r>
          </a:p>
          <a:p>
            <a:endParaRPr lang="en-US" i="1" dirty="0"/>
          </a:p>
          <a:p>
            <a:pPr algn="l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Date: </a:t>
            </a:r>
            <a:r>
              <a:rPr lang="en-US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December 2025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33261-93B0-456F-A1CA-692FE77E9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0649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  <a:softEdge rad="889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A9E366-0E8B-41B3-A585-BDBF1D4B972C}"/>
              </a:ext>
            </a:extLst>
          </p:cNvPr>
          <p:cNvSpPr txBox="1"/>
          <p:nvPr/>
        </p:nvSpPr>
        <p:spPr>
          <a:xfrm>
            <a:off x="6476929" y="2070442"/>
            <a:ext cx="5815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Trends, Emissions, Renewable Share &amp; Decarbonization Outlook</a:t>
            </a:r>
          </a:p>
        </p:txBody>
      </p:sp>
    </p:spTree>
    <p:extLst>
      <p:ext uri="{BB962C8B-B14F-4D97-AF65-F5344CB8AC3E}">
        <p14:creationId xmlns:p14="http://schemas.microsoft.com/office/powerpoint/2010/main" val="32498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1F5C-7BD4-403D-87F7-77D79A32E7BB}"/>
              </a:ext>
            </a:extLst>
          </p:cNvPr>
          <p:cNvSpPr txBox="1"/>
          <p:nvPr/>
        </p:nvSpPr>
        <p:spPr>
          <a:xfrm>
            <a:off x="876548" y="1862683"/>
            <a:ext cx="3493249" cy="1069395"/>
          </a:xfrm>
          <a:prstGeom prst="rect">
            <a:avLst/>
          </a:prstGeom>
          <a:gradFill>
            <a:gsLst>
              <a:gs pos="67000">
                <a:schemeClr val="tx1">
                  <a:lumMod val="0"/>
                  <a:alpha val="0"/>
                </a:schemeClr>
              </a:gs>
              <a:gs pos="100000">
                <a:srgbClr val="C0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800000" scaled="0"/>
          </a:gra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Scale Up Renewables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Accelerate solar PV &amp; hydro to reverse decline.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0B332-7343-4792-9475-3AE69BA91940}"/>
              </a:ext>
            </a:extLst>
          </p:cNvPr>
          <p:cNvSpPr txBox="1"/>
          <p:nvPr/>
        </p:nvSpPr>
        <p:spPr>
          <a:xfrm>
            <a:off x="5778891" y="1862682"/>
            <a:ext cx="4405015" cy="1069395"/>
          </a:xfrm>
          <a:prstGeom prst="rect">
            <a:avLst/>
          </a:prstGeom>
          <a:gradFill>
            <a:gsLst>
              <a:gs pos="66000">
                <a:schemeClr val="tx1">
                  <a:lumMod val="0"/>
                  <a:alpha val="0"/>
                </a:schemeClr>
              </a:gs>
              <a:gs pos="100000">
                <a:srgbClr val="C0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800000" scaled="0"/>
          </a:gra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Invest in Storage &amp; Grid Modernization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 Deployment of  BESS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hydrogen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national level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B7856-D751-48D1-B3E1-E646D1C7E440}"/>
              </a:ext>
            </a:extLst>
          </p:cNvPr>
          <p:cNvSpPr txBox="1"/>
          <p:nvPr/>
        </p:nvSpPr>
        <p:spPr>
          <a:xfrm>
            <a:off x="876548" y="3971196"/>
            <a:ext cx="4399913" cy="1062214"/>
          </a:xfrm>
          <a:prstGeom prst="rect">
            <a:avLst/>
          </a:prstGeom>
          <a:gradFill>
            <a:gsLst>
              <a:gs pos="66000">
                <a:schemeClr val="tx1">
                  <a:lumMod val="0"/>
                  <a:alpha val="0"/>
                </a:schemeClr>
              </a:gs>
              <a:gs pos="100000">
                <a:srgbClr val="C0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800000" scaled="0"/>
          </a:gra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Loss reduction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Enhance smart metering rollout to reduce losses and improve consumption tracking</a:t>
            </a:r>
            <a:endParaRPr lang="en-US" sz="18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C199E7-F986-4E11-818F-855874F63090}"/>
              </a:ext>
            </a:extLst>
          </p:cNvPr>
          <p:cNvSpPr txBox="1"/>
          <p:nvPr/>
        </p:nvSpPr>
        <p:spPr>
          <a:xfrm>
            <a:off x="5778891" y="3971196"/>
            <a:ext cx="5677742" cy="1365374"/>
          </a:xfrm>
          <a:prstGeom prst="rect">
            <a:avLst/>
          </a:prstGeom>
          <a:gradFill>
            <a:gsLst>
              <a:gs pos="66000">
                <a:schemeClr val="tx1">
                  <a:lumMod val="0"/>
                  <a:alpha val="0"/>
                </a:schemeClr>
              </a:gs>
              <a:gs pos="100000">
                <a:srgbClr val="C0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800000" scaled="0"/>
          </a:gra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Strengthen Policy &amp; Finance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</a:rPr>
              <a:t>Nigeria has made </a:t>
            </a:r>
            <a:r>
              <a:rPr lang="en-US" b="1" dirty="0">
                <a:solidFill>
                  <a:schemeClr val="bg1"/>
                </a:solidFill>
              </a:rPr>
              <a:t>policy, regulatory, and market strides</a:t>
            </a:r>
            <a:r>
              <a:rPr lang="en-US" dirty="0">
                <a:solidFill>
                  <a:schemeClr val="bg1"/>
                </a:solidFill>
              </a:rPr>
              <a:t> toward a cleaner energy future, but </a:t>
            </a:r>
            <a:r>
              <a:rPr lang="en-US" b="1" dirty="0">
                <a:solidFill>
                  <a:schemeClr val="bg1"/>
                </a:solidFill>
              </a:rPr>
              <a:t>implementation gaps remain</a:t>
            </a:r>
            <a:r>
              <a:rPr lang="en-US" dirty="0">
                <a:solidFill>
                  <a:schemeClr val="bg1"/>
                </a:solidFill>
              </a:rPr>
              <a:t>, especially for solar, wind, and bioenergy</a:t>
            </a:r>
            <a:endParaRPr lang="en-US" sz="1800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B8DE1-AB28-4B56-BB6C-942705B9600D}"/>
              </a:ext>
            </a:extLst>
          </p:cNvPr>
          <p:cNvSpPr txBox="1"/>
          <p:nvPr/>
        </p:nvSpPr>
        <p:spPr>
          <a:xfrm>
            <a:off x="774096" y="666312"/>
            <a:ext cx="445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Pathways to a More Efficient Energy Future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6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Resources and 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9B637-D394-4896-BFFD-F5B632134D5A}"/>
              </a:ext>
            </a:extLst>
          </p:cNvPr>
          <p:cNvSpPr txBox="1"/>
          <p:nvPr/>
        </p:nvSpPr>
        <p:spPr>
          <a:xfrm>
            <a:off x="2206690" y="1460241"/>
            <a:ext cx="3889310" cy="239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Sources</a:t>
            </a:r>
            <a:endParaRPr lang="en-US" sz="1800" dirty="0">
              <a:solidFill>
                <a:schemeClr val="bg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Our World in Data – Energy Dataset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Nigeria Energy Transition and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Investment </a:t>
            </a:r>
            <a:r>
              <a:rPr lang="en-US" sz="16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Plan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Update (2024</a:t>
            </a:r>
            <a:r>
              <a:rPr lang="en-US" sz="16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</a:t>
            </a:r>
            <a:endParaRPr lang="en-US" sz="16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Global Practice Guides — Renewable Energy (Nigeria)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2025 Guide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9964E-8505-4E27-B459-81EE205D8005}"/>
              </a:ext>
            </a:extLst>
          </p:cNvPr>
          <p:cNvSpPr txBox="1"/>
          <p:nvPr/>
        </p:nvSpPr>
        <p:spPr>
          <a:xfrm>
            <a:off x="8284315" y="1488448"/>
            <a:ext cx="3323238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Tools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Python (Pandas)</a:t>
            </a:r>
            <a:endParaRPr lang="en-US" sz="16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SQL (PostgreSQL)</a:t>
            </a:r>
            <a:endParaRPr lang="en-US" sz="16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Power BI 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Contact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C5CAC-C4B8-453B-B804-55B3FF3172DA}"/>
              </a:ext>
            </a:extLst>
          </p:cNvPr>
          <p:cNvSpPr txBox="1"/>
          <p:nvPr/>
        </p:nvSpPr>
        <p:spPr>
          <a:xfrm>
            <a:off x="53047" y="4326088"/>
            <a:ext cx="54331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9B637-D394-4896-BFFD-F5B632134D5A}"/>
              </a:ext>
            </a:extLst>
          </p:cNvPr>
          <p:cNvSpPr txBox="1"/>
          <p:nvPr/>
        </p:nvSpPr>
        <p:spPr>
          <a:xfrm>
            <a:off x="959766" y="823746"/>
            <a:ext cx="10723248" cy="475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📧 Email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Suleyimantaiwo@gmail.com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🔗 LinkedIn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hlinkClick r:id="rId2"/>
              </a:rPr>
              <a:t>https://www.linkedin.com/in/suleimantaiwo/</a:t>
            </a:r>
            <a:endParaRPr lang="en-US" sz="1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💻 GitHub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hlinkClick r:id="rId3"/>
              </a:rPr>
              <a:t>https://github.com/SuleimanTaiwo/Nigeria-Electricity-System-Analysis.git</a:t>
            </a:r>
            <a:endParaRPr lang="en-US" sz="1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🌍 Portfolio Website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https://suleyimantaiwo.wixsite.com/portfolio</a:t>
            </a:r>
            <a:endParaRPr lang="en-US" sz="1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9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41" y="214691"/>
            <a:ext cx="11049955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AC31-F59F-4CE2-BD32-4D3875FAC1F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469572" y="732144"/>
            <a:ext cx="8724121" cy="7177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Nigeria’s electricity sector is becoming more fossil-heavy, less renewable, and more carbon-intensive. This analysis evaluates two decades of data (2000-2024) to understand whether Nigeria is on track with her </a:t>
            </a:r>
            <a:r>
              <a:rPr lang="en-US" sz="7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Transition Plan (ETP) TOWARDS 82% renewables and 277 GW installed capacity by 2060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E9088E-9A60-42CD-AE02-07552A32D863}"/>
              </a:ext>
            </a:extLst>
          </p:cNvPr>
          <p:cNvSpPr/>
          <p:nvPr/>
        </p:nvSpPr>
        <p:spPr>
          <a:xfrm>
            <a:off x="6705600" y="2550307"/>
            <a:ext cx="522514" cy="50316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97000">
                <a:srgbClr val="FF0000">
                  <a:shade val="67500"/>
                  <a:satMod val="115000"/>
                  <a:alpha val="23000"/>
                  <a:lumMod val="33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C5CAC-C4B8-453B-B804-55B3FF3172DA}"/>
              </a:ext>
            </a:extLst>
          </p:cNvPr>
          <p:cNvSpPr txBox="1"/>
          <p:nvPr/>
        </p:nvSpPr>
        <p:spPr>
          <a:xfrm>
            <a:off x="1093410" y="2210263"/>
            <a:ext cx="543318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Renewable Energy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Renewable share dropped from 38% → 23%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(2000–2024),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fossil share increased from 62% → 77%.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15F43-EAFB-4164-B14F-C88E6F9C11E7}"/>
              </a:ext>
            </a:extLst>
          </p:cNvPr>
          <p:cNvSpPr txBox="1"/>
          <p:nvPr/>
        </p:nvSpPr>
        <p:spPr>
          <a:xfrm>
            <a:off x="7407124" y="2260944"/>
            <a:ext cx="47268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Electricity carbon intensity </a:t>
            </a:r>
          </a:p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Electricity carbon intensity remains relatively high, contributing significantly to national GHG emissions.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FBDD4-3342-4CAF-9A64-FDA3EBD67FE9}"/>
              </a:ext>
            </a:extLst>
          </p:cNvPr>
          <p:cNvSpPr txBox="1"/>
          <p:nvPr/>
        </p:nvSpPr>
        <p:spPr>
          <a:xfrm>
            <a:off x="1093408" y="5864971"/>
            <a:ext cx="1080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meet the Nigeria Energy Transition Plan (ETP) pathway, Nigeria must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rapidly scale renewable capacity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expand grid infrastructure, and accelerate investment into clean energy, storage, and hydrogen.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4FE7F-2EE7-4A0C-8BD2-BD1BBAECC767}"/>
              </a:ext>
            </a:extLst>
          </p:cNvPr>
          <p:cNvSpPr/>
          <p:nvPr/>
        </p:nvSpPr>
        <p:spPr>
          <a:xfrm>
            <a:off x="297794" y="4461702"/>
            <a:ext cx="522514" cy="50316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97000">
                <a:srgbClr val="FF0000">
                  <a:shade val="67500"/>
                  <a:satMod val="115000"/>
                  <a:alpha val="23000"/>
                  <a:lumMod val="33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3CA2F-0FF9-4EC9-8E09-1DB86783D403}"/>
              </a:ext>
            </a:extLst>
          </p:cNvPr>
          <p:cNvSpPr/>
          <p:nvPr/>
        </p:nvSpPr>
        <p:spPr>
          <a:xfrm>
            <a:off x="297794" y="2499840"/>
            <a:ext cx="522514" cy="50316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97000">
                <a:srgbClr val="FF0000">
                  <a:shade val="67500"/>
                  <a:satMod val="115000"/>
                  <a:alpha val="23000"/>
                  <a:lumMod val="33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4C5D1-FF8D-48EF-AE07-C8E8E78684F7}"/>
              </a:ext>
            </a:extLst>
          </p:cNvPr>
          <p:cNvSpPr txBox="1"/>
          <p:nvPr/>
        </p:nvSpPr>
        <p:spPr>
          <a:xfrm>
            <a:off x="1093408" y="4150495"/>
            <a:ext cx="56121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Net decarbonization index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Decarbonization index declined from –23% → –60%, reflecting accelerated dependency on gas-based generation.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BDA863E-680D-44E0-85F1-69F8B75B98F7}"/>
              </a:ext>
            </a:extLst>
          </p:cNvPr>
          <p:cNvSpPr/>
          <p:nvPr/>
        </p:nvSpPr>
        <p:spPr>
          <a:xfrm>
            <a:off x="239741" y="5945712"/>
            <a:ext cx="534355" cy="484632"/>
          </a:xfrm>
          <a:prstGeom prst="rightArrow">
            <a:avLst/>
          </a:prstGeom>
          <a:gradFill>
            <a:gsLst>
              <a:gs pos="96000">
                <a:srgbClr val="FF0000">
                  <a:shade val="67500"/>
                  <a:satMod val="115000"/>
                  <a:alpha val="23000"/>
                  <a:lumMod val="33000"/>
                </a:srgbClr>
              </a:gs>
              <a:gs pos="0">
                <a:srgbClr val="00B050"/>
              </a:gs>
            </a:gsLst>
            <a:lin ang="135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0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CONTEXT &amp; PURPOSE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AC31-F59F-4CE2-BD32-4D3875FAC1F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69590" y="1059366"/>
            <a:ext cx="5549815" cy="717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Why this analysis matters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15F43-EAFB-4164-B14F-C88E6F9C11E7}"/>
              </a:ext>
            </a:extLst>
          </p:cNvPr>
          <p:cNvSpPr txBox="1"/>
          <p:nvPr/>
        </p:nvSpPr>
        <p:spPr>
          <a:xfrm>
            <a:off x="969590" y="1936093"/>
            <a:ext cx="330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1.  Increase Fossil Dependance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1379E6-5440-4A15-BF90-F1EA24B9D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90" y="1407750"/>
            <a:ext cx="9480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Nigeria’s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electricity sector faces three strategic challenges: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A54739-F720-4930-970F-5699D83D7E68}"/>
              </a:ext>
            </a:extLst>
          </p:cNvPr>
          <p:cNvSpPr/>
          <p:nvPr/>
        </p:nvSpPr>
        <p:spPr>
          <a:xfrm>
            <a:off x="251580" y="1207421"/>
            <a:ext cx="522514" cy="50316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97000">
                <a:srgbClr val="FF0000">
                  <a:shade val="67500"/>
                  <a:satMod val="115000"/>
                  <a:alpha val="23000"/>
                  <a:lumMod val="33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DC392-2B52-40F9-BC54-93251CE230B9}"/>
              </a:ext>
            </a:extLst>
          </p:cNvPr>
          <p:cNvSpPr txBox="1"/>
          <p:nvPr/>
        </p:nvSpPr>
        <p:spPr>
          <a:xfrm>
            <a:off x="774096" y="2233594"/>
            <a:ext cx="505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Fossil share rising instead of falling (2000-2024).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6C258-6C33-4012-A4D0-825D2B467018}"/>
              </a:ext>
            </a:extLst>
          </p:cNvPr>
          <p:cNvSpPr txBox="1"/>
          <p:nvPr/>
        </p:nvSpPr>
        <p:spPr>
          <a:xfrm>
            <a:off x="741437" y="5447320"/>
            <a:ext cx="744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trends conflict with the ETP’s target of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82% renewable capacity by 2050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a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6.5× increase in electricity generation by 2060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Graphic 16" descr="Warning with solid fill">
            <a:extLst>
              <a:ext uri="{FF2B5EF4-FFF2-40B4-BE49-F238E27FC236}">
                <a16:creationId xmlns:a16="http://schemas.microsoft.com/office/drawing/2014/main" id="{1373D6CC-9D9C-4F59-84B3-6CF409571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094" y="3687375"/>
            <a:ext cx="244151" cy="244151"/>
          </a:xfrm>
          <a:prstGeom prst="rect">
            <a:avLst/>
          </a:prstGeom>
        </p:spPr>
      </p:pic>
      <p:pic>
        <p:nvPicPr>
          <p:cNvPr id="18" name="Graphic 17" descr="Warning with solid fill">
            <a:extLst>
              <a:ext uri="{FF2B5EF4-FFF2-40B4-BE49-F238E27FC236}">
                <a16:creationId xmlns:a16="http://schemas.microsoft.com/office/drawing/2014/main" id="{E8754932-2BAE-41AD-8CCF-290A869D1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095" y="2857103"/>
            <a:ext cx="244151" cy="244151"/>
          </a:xfrm>
          <a:prstGeom prst="rect">
            <a:avLst/>
          </a:prstGeom>
        </p:spPr>
      </p:pic>
      <p:pic>
        <p:nvPicPr>
          <p:cNvPr id="19" name="Graphic 18" descr="Warning with solid fill">
            <a:extLst>
              <a:ext uri="{FF2B5EF4-FFF2-40B4-BE49-F238E27FC236}">
                <a16:creationId xmlns:a16="http://schemas.microsoft.com/office/drawing/2014/main" id="{5147E42B-2EA1-44BC-9487-4E369ED43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096" y="2001139"/>
            <a:ext cx="244151" cy="2441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2F2858-A646-4AD8-B790-41C90FC975EB}"/>
              </a:ext>
            </a:extLst>
          </p:cNvPr>
          <p:cNvSpPr txBox="1"/>
          <p:nvPr/>
        </p:nvSpPr>
        <p:spPr>
          <a:xfrm>
            <a:off x="741437" y="4034119"/>
            <a:ext cx="850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 intensity remains above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500–550 </a:t>
            </a:r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gCO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₂/kWh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raising electricity emissions.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BD4B3C-2991-4323-A2A4-354B7D7F1F8B}"/>
              </a:ext>
            </a:extLst>
          </p:cNvPr>
          <p:cNvSpPr txBox="1"/>
          <p:nvPr/>
        </p:nvSpPr>
        <p:spPr>
          <a:xfrm>
            <a:off x="969590" y="3627362"/>
            <a:ext cx="414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  High and Variable Carbon Intensity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CA4F42-9D06-464A-B66A-140CE305B7A0}"/>
              </a:ext>
            </a:extLst>
          </p:cNvPr>
          <p:cNvSpPr txBox="1"/>
          <p:nvPr/>
        </p:nvSpPr>
        <p:spPr>
          <a:xfrm>
            <a:off x="741437" y="3121623"/>
            <a:ext cx="568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Hydro and other renewables not growing fast enough.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4861C2-6EDC-49C8-86AD-AC815D5F35BB}"/>
              </a:ext>
            </a:extLst>
          </p:cNvPr>
          <p:cNvSpPr txBox="1"/>
          <p:nvPr/>
        </p:nvSpPr>
        <p:spPr>
          <a:xfrm>
            <a:off x="969590" y="2820951"/>
            <a:ext cx="360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 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Declining Renewable Share</a:t>
            </a:r>
          </a:p>
        </p:txBody>
      </p:sp>
      <p:pic>
        <p:nvPicPr>
          <p:cNvPr id="26" name="Graphic 25" descr="Exclamation mark with solid fill">
            <a:extLst>
              <a:ext uri="{FF2B5EF4-FFF2-40B4-BE49-F238E27FC236}">
                <a16:creationId xmlns:a16="http://schemas.microsoft.com/office/drawing/2014/main" id="{5E341660-60DB-469D-9A6C-F15FF900B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527" y="5532259"/>
            <a:ext cx="561392" cy="5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5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Electricity MIX TREND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C5CAC-C4B8-453B-B804-55B3FF3172DA}"/>
              </a:ext>
            </a:extLst>
          </p:cNvPr>
          <p:cNvSpPr txBox="1"/>
          <p:nvPr/>
        </p:nvSpPr>
        <p:spPr>
          <a:xfrm>
            <a:off x="53047" y="4326088"/>
            <a:ext cx="54331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4C5D1-FF8D-48EF-AE07-C8E8E78684F7}"/>
              </a:ext>
            </a:extLst>
          </p:cNvPr>
          <p:cNvSpPr txBox="1"/>
          <p:nvPr/>
        </p:nvSpPr>
        <p:spPr>
          <a:xfrm>
            <a:off x="6853333" y="1362269"/>
            <a:ext cx="466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Renewables ↓ Fossils ↑ (2000–2024)</a:t>
            </a:r>
            <a:endParaRPr lang="en-US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7540F-534B-461C-9BEC-007B0AE2E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106"/>
            <a:ext cx="6048941" cy="6078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8FDD7-B836-4E8F-B7B3-38F70EBE9B2A}"/>
              </a:ext>
            </a:extLst>
          </p:cNvPr>
          <p:cNvSpPr txBox="1"/>
          <p:nvPr/>
        </p:nvSpPr>
        <p:spPr>
          <a:xfrm>
            <a:off x="7105260" y="2195841"/>
            <a:ext cx="3907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Fossil sources account for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80%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total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Limited progress toward solar and hydro targets outlined in Nigeria’s Energy Transition Plan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FFBF683-4A8B-46EE-AB4B-6F4A9520C357}"/>
              </a:ext>
            </a:extLst>
          </p:cNvPr>
          <p:cNvSpPr/>
          <p:nvPr/>
        </p:nvSpPr>
        <p:spPr>
          <a:xfrm>
            <a:off x="8451543" y="1420427"/>
            <a:ext cx="204186" cy="292963"/>
          </a:xfrm>
          <a:prstGeom prst="downArrow">
            <a:avLst/>
          </a:prstGeom>
          <a:gradFill>
            <a:gsLst>
              <a:gs pos="100000">
                <a:srgbClr val="FF0000">
                  <a:shade val="67500"/>
                  <a:satMod val="115000"/>
                  <a:alpha val="23000"/>
                  <a:lumMod val="33000"/>
                </a:srgbClr>
              </a:gs>
              <a:gs pos="36000">
                <a:srgbClr val="C0000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1069DCD-EF23-460D-AEB0-8E57FF83A786}"/>
              </a:ext>
            </a:extLst>
          </p:cNvPr>
          <p:cNvSpPr/>
          <p:nvPr/>
        </p:nvSpPr>
        <p:spPr>
          <a:xfrm rot="10645591">
            <a:off x="9536430" y="1417536"/>
            <a:ext cx="204186" cy="292963"/>
          </a:xfrm>
          <a:prstGeom prst="downArrow">
            <a:avLst/>
          </a:prstGeom>
          <a:gradFill>
            <a:gsLst>
              <a:gs pos="100000">
                <a:srgbClr val="FF0000">
                  <a:shade val="67500"/>
                  <a:satMod val="115000"/>
                  <a:alpha val="23000"/>
                  <a:lumMod val="33000"/>
                </a:srgbClr>
              </a:gs>
              <a:gs pos="36000">
                <a:srgbClr val="C0000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2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Renewable Category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C5CAC-C4B8-453B-B804-55B3FF3172DA}"/>
              </a:ext>
            </a:extLst>
          </p:cNvPr>
          <p:cNvSpPr txBox="1"/>
          <p:nvPr/>
        </p:nvSpPr>
        <p:spPr>
          <a:xfrm>
            <a:off x="53047" y="4326088"/>
            <a:ext cx="54331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4C5D1-FF8D-48EF-AE07-C8E8E78684F7}"/>
              </a:ext>
            </a:extLst>
          </p:cNvPr>
          <p:cNvSpPr txBox="1"/>
          <p:nvPr/>
        </p:nvSpPr>
        <p:spPr>
          <a:xfrm>
            <a:off x="6988627" y="2206690"/>
            <a:ext cx="46699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Hydro growth has remain stagnant</a:t>
            </a:r>
          </a:p>
          <a:p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no significant new capacity in two decades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57292-DAA9-4959-8169-CB26C3FCB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8238"/>
            <a:ext cx="6713376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6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Renewable Mix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C5CAC-C4B8-453B-B804-55B3FF3172DA}"/>
              </a:ext>
            </a:extLst>
          </p:cNvPr>
          <p:cNvSpPr txBox="1"/>
          <p:nvPr/>
        </p:nvSpPr>
        <p:spPr>
          <a:xfrm>
            <a:off x="53047" y="4326088"/>
            <a:ext cx="54331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4C5D1-FF8D-48EF-AE07-C8E8E78684F7}"/>
              </a:ext>
            </a:extLst>
          </p:cNvPr>
          <p:cNvSpPr txBox="1"/>
          <p:nvPr/>
        </p:nvSpPr>
        <p:spPr>
          <a:xfrm>
            <a:off x="8178282" y="1515145"/>
            <a:ext cx="4013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Hydro remains the only major renewable.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Solar/wind adoption at grid-scale remains negligible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9AB9C8-D120-41A4-AA89-9B17815B0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895"/>
            <a:ext cx="8056984" cy="4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9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Decarbonization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C5CAC-C4B8-453B-B804-55B3FF3172DA}"/>
              </a:ext>
            </a:extLst>
          </p:cNvPr>
          <p:cNvSpPr txBox="1"/>
          <p:nvPr/>
        </p:nvSpPr>
        <p:spPr>
          <a:xfrm>
            <a:off x="53047" y="4326088"/>
            <a:ext cx="54331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46196-351D-46FF-863E-BCC9C5FAF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r="261" b="13308"/>
          <a:stretch/>
        </p:blipFill>
        <p:spPr>
          <a:xfrm>
            <a:off x="0" y="904141"/>
            <a:ext cx="7071064" cy="5647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129A15-ACE1-4A65-9A66-80FAD2609F93}"/>
              </a:ext>
            </a:extLst>
          </p:cNvPr>
          <p:cNvSpPr txBox="1"/>
          <p:nvPr/>
        </p:nvSpPr>
        <p:spPr>
          <a:xfrm>
            <a:off x="7071064" y="3063888"/>
            <a:ext cx="51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 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2000 and 2024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 Nigeria’s electricity mix shifted 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heavily toward fossil fuels, producing a 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DECARBONIZATION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chart trend that shows a steady deepening decline 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–23% to –53%).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0A33D-FDBB-4BDB-A78C-F5BA83DBD2EB}"/>
              </a:ext>
            </a:extLst>
          </p:cNvPr>
          <p:cNvSpPr txBox="1"/>
          <p:nvPr/>
        </p:nvSpPr>
        <p:spPr>
          <a:xfrm>
            <a:off x="7071065" y="1660849"/>
            <a:ext cx="504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Nigeria is moving in the opposite direction of global trends</a:t>
            </a:r>
          </a:p>
        </p:txBody>
      </p:sp>
    </p:spTree>
    <p:extLst>
      <p:ext uri="{BB962C8B-B14F-4D97-AF65-F5344CB8AC3E}">
        <p14:creationId xmlns:p14="http://schemas.microsoft.com/office/powerpoint/2010/main" val="341022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GreenHouse</a:t>
            </a:r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Gas Emission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C5CAC-C4B8-453B-B804-55B3FF3172DA}"/>
              </a:ext>
            </a:extLst>
          </p:cNvPr>
          <p:cNvSpPr txBox="1"/>
          <p:nvPr/>
        </p:nvSpPr>
        <p:spPr>
          <a:xfrm>
            <a:off x="53047" y="4326088"/>
            <a:ext cx="54331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5C22E-1ABB-493E-ABBB-D0B13E956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938"/>
            <a:ext cx="6462648" cy="5584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2CA82-8BBB-4F4C-B862-55435E25B890}"/>
              </a:ext>
            </a:extLst>
          </p:cNvPr>
          <p:cNvSpPr txBox="1"/>
          <p:nvPr/>
        </p:nvSpPr>
        <p:spPr>
          <a:xfrm>
            <a:off x="6849122" y="2317072"/>
            <a:ext cx="427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steady climb in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GreenHouse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Gas emission going in opposite direction of global trend</a:t>
            </a:r>
          </a:p>
        </p:txBody>
      </p:sp>
    </p:spTree>
    <p:extLst>
      <p:ext uri="{BB962C8B-B14F-4D97-AF65-F5344CB8AC3E}">
        <p14:creationId xmlns:p14="http://schemas.microsoft.com/office/powerpoint/2010/main" val="29126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D9C-6DB0-49D4-A9C9-24DA8CBA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214691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2024 Reality Check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BAE9A5-2B06-448F-AD23-37E022252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19258"/>
              </p:ext>
            </p:extLst>
          </p:nvPr>
        </p:nvGraphicFramePr>
        <p:xfrm>
          <a:off x="835089" y="923733"/>
          <a:ext cx="9671632" cy="4296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908">
                  <a:extLst>
                    <a:ext uri="{9D8B030D-6E8A-4147-A177-3AD203B41FA5}">
                      <a16:colId xmlns:a16="http://schemas.microsoft.com/office/drawing/2014/main" val="4215643741"/>
                    </a:ext>
                  </a:extLst>
                </a:gridCol>
                <a:gridCol w="2417908">
                  <a:extLst>
                    <a:ext uri="{9D8B030D-6E8A-4147-A177-3AD203B41FA5}">
                      <a16:colId xmlns:a16="http://schemas.microsoft.com/office/drawing/2014/main" val="2776930166"/>
                    </a:ext>
                  </a:extLst>
                </a:gridCol>
                <a:gridCol w="2417908">
                  <a:extLst>
                    <a:ext uri="{9D8B030D-6E8A-4147-A177-3AD203B41FA5}">
                      <a16:colId xmlns:a16="http://schemas.microsoft.com/office/drawing/2014/main" val="1824619997"/>
                    </a:ext>
                  </a:extLst>
                </a:gridCol>
                <a:gridCol w="2417908">
                  <a:extLst>
                    <a:ext uri="{9D8B030D-6E8A-4147-A177-3AD203B41FA5}">
                      <a16:colId xmlns:a16="http://schemas.microsoft.com/office/drawing/2014/main" val="2943075445"/>
                    </a:ext>
                  </a:extLst>
                </a:gridCol>
              </a:tblGrid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Metric</a:t>
                      </a:r>
                      <a:endParaRPr lang="en-US" sz="18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Nigeria 2024</a:t>
                      </a:r>
                      <a:endParaRPr lang="en-US" sz="18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ETP Target</a:t>
                      </a:r>
                      <a:endParaRPr lang="en-US" sz="18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Gap</a:t>
                      </a:r>
                      <a:endParaRPr lang="en-US" sz="18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91183947"/>
                  </a:ext>
                </a:extLst>
              </a:tr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Renewable share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23 %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82 % by 2050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−59 %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72171372"/>
                  </a:ext>
                </a:extLst>
              </a:tr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Installed capacity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~15 GW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277 GW by 2060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−262 GW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96738388"/>
                  </a:ext>
                </a:extLst>
              </a:tr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Solar PV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&lt; 2 GW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209 GW by 2060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−207 GW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52950703"/>
                  </a:ext>
                </a:extLst>
              </a:tr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Hydro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~ 2 GW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11 GW by 2060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−9 GW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6567042"/>
                  </a:ext>
                </a:extLst>
              </a:tr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BESS Storage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≈ 0 GW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130 GW by 2060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−130 GW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2598681"/>
                  </a:ext>
                </a:extLst>
              </a:tr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Hydrogen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0 GW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36 GW by 2060</a:t>
                      </a:r>
                      <a:endParaRPr lang="en-US" sz="14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−36 GW</a:t>
                      </a:r>
                      <a:endParaRPr lang="en-US" sz="14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46734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9E125B-4CE2-4DC8-B7F1-C337B7C5B834}"/>
              </a:ext>
            </a:extLst>
          </p:cNvPr>
          <p:cNvSpPr txBox="1"/>
          <p:nvPr/>
        </p:nvSpPr>
        <p:spPr>
          <a:xfrm>
            <a:off x="1676606" y="5820583"/>
            <a:ext cx="399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Battery Energy Storage System (BESS)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99082-1EC9-48AD-9DB9-824E80D68616}"/>
              </a:ext>
            </a:extLst>
          </p:cNvPr>
          <p:cNvGrpSpPr/>
          <p:nvPr/>
        </p:nvGrpSpPr>
        <p:grpSpPr>
          <a:xfrm>
            <a:off x="774096" y="5565844"/>
            <a:ext cx="737105" cy="736846"/>
            <a:chOff x="774096" y="5565844"/>
            <a:chExt cx="737105" cy="736846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9FF3D87A-A2C0-4DB3-8762-5569B834576F}"/>
                </a:ext>
              </a:extLst>
            </p:cNvPr>
            <p:cNvSpPr/>
            <p:nvPr/>
          </p:nvSpPr>
          <p:spPr>
            <a:xfrm>
              <a:off x="774096" y="5565844"/>
              <a:ext cx="737105" cy="73684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Exclamation mark with solid fill">
              <a:extLst>
                <a:ext uri="{FF2B5EF4-FFF2-40B4-BE49-F238E27FC236}">
                  <a16:creationId xmlns:a16="http://schemas.microsoft.com/office/drawing/2014/main" id="{BAA6FFE6-3638-4F33-8548-9E896300A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9670" y="5688356"/>
              <a:ext cx="585956" cy="558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87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677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Black</vt:lpstr>
      <vt:lpstr>Symbol</vt:lpstr>
      <vt:lpstr>Times New Roman</vt:lpstr>
      <vt:lpstr>Office Theme</vt:lpstr>
      <vt:lpstr>Nigeria Electricity System Analysis (2000–2024)</vt:lpstr>
      <vt:lpstr>Executive Summary</vt:lpstr>
      <vt:lpstr>CONTEXT &amp; PURPOSE</vt:lpstr>
      <vt:lpstr>Electricity MIX TREND</vt:lpstr>
      <vt:lpstr>Renewable Category</vt:lpstr>
      <vt:lpstr>Renewable Mix</vt:lpstr>
      <vt:lpstr>Decarbonization Index</vt:lpstr>
      <vt:lpstr>GreenHouse Gas Emission</vt:lpstr>
      <vt:lpstr>2024 Reality Check</vt:lpstr>
      <vt:lpstr>Recommendations</vt:lpstr>
      <vt:lpstr>Resources and Tools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 Taiwo</dc:creator>
  <cp:lastModifiedBy>Suleiman Taiwo</cp:lastModifiedBy>
  <cp:revision>111</cp:revision>
  <dcterms:created xsi:type="dcterms:W3CDTF">2025-12-10T07:31:42Z</dcterms:created>
  <dcterms:modified xsi:type="dcterms:W3CDTF">2025-12-20T09:37:03Z</dcterms:modified>
</cp:coreProperties>
</file>